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F8F31-7577-4BA5-B4C5-95D0E0740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67592B-57BF-45E3-AF49-62730652E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6F6876-EDB5-41A9-A1FF-E5C2ADC0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31CF1D-DC44-4303-A45B-A01B999DD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F28C38-075D-4F3C-8D0A-404D677E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63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1E153-4E13-4835-8066-25622620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B0C122-B074-4AA9-8CC0-02463BC2A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E6C0FA-5C85-4F21-88A3-7B80B1D2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FEEA6A-CB49-4F2F-A67F-39C541C2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A5ABD5-E54E-4936-AEE8-5C743B2B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17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915F914-6EAC-4635-AF1C-91F0889D7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42DE24-DA40-44F4-B191-BD00B7055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95E021-BDCC-42A2-8FCC-73FEF05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2234BF-D7F2-4B97-A29D-D11183F0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1BE067-14B3-46E3-8FB9-DCDBFC29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24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F4864-8BC9-447F-81E1-05BD6BC4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2B0A9-A6AD-4225-8788-AD569B92E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623FBA-96A8-4118-B823-EDEF306E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168417-6DCC-4BB3-8728-93A88906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36DE2E-E4DA-4E64-AEAB-DED9EE2B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13B8D-865F-457D-9F90-EF5D7A34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25D2FF-EFCF-42D1-9F4F-0C615B1C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77FBA9-E33C-4510-AD64-076A9FD8B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CDDEA7-A4C4-428A-9B15-9D9805C3E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0EC3D7-D67D-4152-A77E-E7263314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89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6E43C-34BC-4940-8924-741FABDC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045EA-C639-464A-8774-0B7D33222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4DB4AC-CCAD-41B9-A8D4-4AB4B8604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DE9C70-0A49-47AB-B1FE-456CC17E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B15337-5990-4199-A671-2B280E5C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570135-DDA9-41AE-AF54-C87B77C8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92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E5A1E-A905-4F74-BBFC-DD164072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7802E5-5154-480D-B616-8DB8F8760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9EDFAB-3F8F-44EC-A7ED-0625FC579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38E56F-25AA-421C-8C1D-C432D7A21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A7CF7E-0611-4D19-BD7C-21258A5F7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D5E83F-196C-479D-BC56-0B3BF100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BF641F-4387-4DC3-8B9E-B39998E9D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56E47E-2D78-4D01-8115-CADAA258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1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345C2-8B91-4EF9-B848-7FFAC27C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E9EFD4-3329-4B48-B469-540CDD48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A5AFEB-6DD0-43B0-A3D6-32CE9E16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ACCA55-7522-42F8-A06B-3C317466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4CE26F-E563-4F04-ABF5-17F6C1E9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0AD552-4269-4E42-B764-75AAB49A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AFD70E-2799-4525-AB52-589D675E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51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AE71A-6601-45E1-97A1-72427B881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122106-01A7-4612-AEA4-EAC21803C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BAC0C8-FDE4-4267-9A8E-A5F28163C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829A77-4963-44D3-B3CB-094FC725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699E26-B032-47A4-9F3D-F0D8EBBC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8FC874-AF77-4A42-82B2-3A18B2B3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60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431EB-B167-44E9-BFE4-92137F85D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F591F7-5B55-491B-A757-0D0504057C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28E53D-DF57-4C9C-8994-A90452CCF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00BC9B-9D53-446E-89DC-983062D0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3FE16C-837F-4F74-B709-E985321F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928E08-71DF-4019-9C98-796500D7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31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1CD863-3EC6-4D9C-8719-09915A16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4C3C2-CAFB-4A1F-A698-E4E796FD5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0169B9-8A06-40CC-A65F-B63EE9D8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B624-11F2-4179-BAEC-B3C2E8D52D51}" type="datetimeFigureOut">
              <a:rPr lang="cs-CZ" smtClean="0"/>
              <a:t>7.4.2020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6CBF7-AF22-4A7B-AF71-2B7FA5634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E7FD95-25AA-4130-9D57-D43408A1F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3D26-CBEC-4887-A2D3-81B29A8B1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33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CD651A-5D30-464D-ACC3-0399A5ED0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Plynulost textu (</a:t>
            </a:r>
            <a:r>
              <a:rPr lang="cs-CZ" dirty="0" err="1"/>
              <a:t>linking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4E90E8-54AF-443D-B510-AFAAB9235F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cs-CZ" sz="2000" dirty="0"/>
              <a:t>Informácie </a:t>
            </a:r>
            <a:r>
              <a:rPr lang="cs-CZ" sz="2000" dirty="0" err="1"/>
              <a:t>predstavujú</a:t>
            </a:r>
            <a:r>
              <a:rPr lang="cs-CZ" sz="2000" dirty="0"/>
              <a:t> poznatky, </a:t>
            </a:r>
            <a:r>
              <a:rPr lang="cs-CZ" sz="2000" dirty="0" err="1"/>
              <a:t>ktoré</a:t>
            </a:r>
            <a:r>
              <a:rPr lang="cs-CZ" sz="2000" dirty="0"/>
              <a:t> </a:t>
            </a:r>
            <a:r>
              <a:rPr lang="cs-CZ" sz="2000" dirty="0" err="1"/>
              <a:t>uspokoja</a:t>
            </a:r>
            <a:r>
              <a:rPr lang="cs-CZ" sz="2000" dirty="0"/>
              <a:t> </a:t>
            </a:r>
            <a:r>
              <a:rPr lang="cs-CZ" sz="2000" dirty="0" err="1"/>
              <a:t>informačnú</a:t>
            </a:r>
            <a:r>
              <a:rPr lang="cs-CZ" sz="2000" dirty="0"/>
              <a:t> </a:t>
            </a:r>
            <a:r>
              <a:rPr lang="cs-CZ" sz="2000" dirty="0" err="1"/>
              <a:t>potrebu</a:t>
            </a:r>
            <a:r>
              <a:rPr lang="cs-CZ" sz="2000" dirty="0"/>
              <a:t> </a:t>
            </a:r>
            <a:r>
              <a:rPr lang="cs-CZ" sz="2000" dirty="0" err="1"/>
              <a:t>svojho</a:t>
            </a:r>
            <a:r>
              <a:rPr lang="cs-CZ" sz="2000" dirty="0"/>
              <a:t> </a:t>
            </a:r>
            <a:r>
              <a:rPr lang="cs-CZ" sz="2000" dirty="0" err="1"/>
              <a:t>príjemcu</a:t>
            </a:r>
            <a:r>
              <a:rPr lang="cs-CZ" sz="2000" dirty="0"/>
              <a:t>. </a:t>
            </a:r>
            <a:r>
              <a:rPr lang="cs-CZ" sz="2000" dirty="0" err="1"/>
              <a:t>Ľudia</a:t>
            </a:r>
            <a:r>
              <a:rPr lang="cs-CZ" sz="2000" dirty="0"/>
              <a:t> na základe znalostí </a:t>
            </a:r>
            <a:r>
              <a:rPr lang="cs-CZ" sz="2000" dirty="0" err="1"/>
              <a:t>dátam</a:t>
            </a:r>
            <a:r>
              <a:rPr lang="cs-CZ" sz="2000" dirty="0"/>
              <a:t> </a:t>
            </a:r>
            <a:r>
              <a:rPr lang="cs-CZ" sz="2000" dirty="0" err="1"/>
              <a:t>pripisujú</a:t>
            </a:r>
            <a:r>
              <a:rPr lang="cs-CZ" sz="2000" dirty="0"/>
              <a:t> význam a takto vzniknutý význam </a:t>
            </a:r>
            <a:r>
              <a:rPr lang="cs-CZ" sz="2000" dirty="0" err="1"/>
              <a:t>predstavuje</a:t>
            </a:r>
            <a:r>
              <a:rPr lang="cs-CZ" sz="2000" dirty="0"/>
              <a:t> </a:t>
            </a:r>
            <a:r>
              <a:rPr lang="cs-CZ" sz="2000" dirty="0" err="1"/>
              <a:t>informáciu</a:t>
            </a:r>
            <a:r>
              <a:rPr lang="cs-CZ" sz="2000" dirty="0"/>
              <a:t>. </a:t>
            </a:r>
            <a:r>
              <a:rPr lang="cs-CZ" sz="2000" dirty="0" err="1"/>
              <a:t>Dáta</a:t>
            </a:r>
            <a:r>
              <a:rPr lang="cs-CZ" sz="2000" dirty="0"/>
              <a:t> </a:t>
            </a:r>
            <a:r>
              <a:rPr lang="cs-CZ" sz="2000" dirty="0" err="1"/>
              <a:t>nemajú</a:t>
            </a:r>
            <a:r>
              <a:rPr lang="cs-CZ" sz="2000" dirty="0"/>
              <a:t> hodnotu, </a:t>
            </a:r>
            <a:r>
              <a:rPr lang="cs-CZ" sz="2000" dirty="0" err="1"/>
              <a:t>pokiaľ</a:t>
            </a:r>
            <a:r>
              <a:rPr lang="cs-CZ" sz="2000" dirty="0"/>
              <a:t> </a:t>
            </a:r>
            <a:r>
              <a:rPr lang="cs-CZ" sz="2000" dirty="0" err="1"/>
              <a:t>ich</a:t>
            </a:r>
            <a:r>
              <a:rPr lang="cs-CZ" sz="2000" dirty="0"/>
              <a:t> </a:t>
            </a:r>
            <a:r>
              <a:rPr lang="cs-CZ" sz="2000" dirty="0" err="1"/>
              <a:t>príjemcovia</a:t>
            </a:r>
            <a:r>
              <a:rPr lang="cs-CZ" sz="2000" dirty="0"/>
              <a:t> </a:t>
            </a:r>
            <a:r>
              <a:rPr lang="cs-CZ" sz="2000" dirty="0" err="1"/>
              <a:t>nemajú</a:t>
            </a:r>
            <a:r>
              <a:rPr lang="cs-CZ" sz="2000" dirty="0"/>
              <a:t> </a:t>
            </a:r>
            <a:r>
              <a:rPr lang="cs-CZ" sz="2000" dirty="0" err="1"/>
              <a:t>znalosť</a:t>
            </a:r>
            <a:r>
              <a:rPr lang="cs-CZ" sz="2000" dirty="0"/>
              <a:t> </a:t>
            </a:r>
            <a:r>
              <a:rPr lang="cs-CZ" sz="2000" dirty="0" err="1"/>
              <a:t>ako</a:t>
            </a:r>
            <a:r>
              <a:rPr lang="cs-CZ" sz="2000" dirty="0"/>
              <a:t> z nich </a:t>
            </a:r>
            <a:r>
              <a:rPr lang="cs-CZ" sz="2000" dirty="0" err="1"/>
              <a:t>extrahovať</a:t>
            </a:r>
            <a:r>
              <a:rPr lang="cs-CZ" sz="2000" dirty="0"/>
              <a:t> </a:t>
            </a:r>
            <a:r>
              <a:rPr lang="cs-CZ" sz="2000" dirty="0" err="1"/>
              <a:t>informácie</a:t>
            </a:r>
            <a:r>
              <a:rPr lang="cs-CZ" sz="2000" dirty="0"/>
              <a:t>. </a:t>
            </a:r>
            <a:r>
              <a:rPr lang="cs-CZ" sz="2000" dirty="0" err="1"/>
              <a:t>Znalosť</a:t>
            </a:r>
            <a:r>
              <a:rPr lang="cs-CZ" sz="2000" dirty="0"/>
              <a:t> je </a:t>
            </a:r>
            <a:r>
              <a:rPr lang="cs-CZ" sz="2000" dirty="0" err="1"/>
              <a:t>výsledkom</a:t>
            </a:r>
            <a:r>
              <a:rPr lang="cs-CZ" sz="2000" dirty="0"/>
              <a:t> </a:t>
            </a:r>
            <a:r>
              <a:rPr lang="cs-CZ" sz="2000" dirty="0" err="1"/>
              <a:t>aktívneho</a:t>
            </a:r>
            <a:r>
              <a:rPr lang="cs-CZ" sz="2000" dirty="0"/>
              <a:t> </a:t>
            </a:r>
            <a:r>
              <a:rPr lang="cs-CZ" sz="2000" dirty="0" err="1"/>
              <a:t>učenia</a:t>
            </a:r>
            <a:r>
              <a:rPr lang="cs-CZ" sz="2000" dirty="0"/>
              <a:t> </a:t>
            </a:r>
            <a:r>
              <a:rPr lang="cs-CZ" sz="2000" dirty="0" err="1"/>
              <a:t>sa</a:t>
            </a:r>
            <a:r>
              <a:rPr lang="cs-CZ" sz="2000" dirty="0"/>
              <a:t> (Šilerová et al., 2017, s. 13-14). Gála et al. (2009, s. 61) definuje </a:t>
            </a:r>
            <a:r>
              <a:rPr lang="cs-CZ" sz="2000" dirty="0" err="1"/>
              <a:t>dáta</a:t>
            </a:r>
            <a:r>
              <a:rPr lang="cs-CZ" sz="2000" dirty="0"/>
              <a:t> </a:t>
            </a:r>
            <a:r>
              <a:rPr lang="cs-CZ" sz="2000" dirty="0" err="1"/>
              <a:t>ako</a:t>
            </a:r>
            <a:r>
              <a:rPr lang="cs-CZ" sz="2000" dirty="0"/>
              <a:t> </a:t>
            </a:r>
            <a:r>
              <a:rPr lang="cs-CZ" sz="2000" dirty="0" err="1"/>
              <a:t>kolekciu</a:t>
            </a:r>
            <a:r>
              <a:rPr lang="cs-CZ" sz="2000" dirty="0"/>
              <a:t> </a:t>
            </a:r>
            <a:r>
              <a:rPr lang="cs-CZ" sz="2000" dirty="0" err="1"/>
              <a:t>údajov</a:t>
            </a:r>
            <a:r>
              <a:rPr lang="cs-CZ" sz="2000" dirty="0"/>
              <a:t>, </a:t>
            </a:r>
            <a:r>
              <a:rPr lang="cs-CZ" sz="2000" dirty="0" err="1"/>
              <a:t>pričom</a:t>
            </a:r>
            <a:r>
              <a:rPr lang="cs-CZ" sz="2000" dirty="0"/>
              <a:t> údaj reprezentuje </a:t>
            </a:r>
            <a:r>
              <a:rPr lang="cs-CZ" sz="2000" dirty="0" err="1"/>
              <a:t>zachytený</a:t>
            </a:r>
            <a:r>
              <a:rPr lang="cs-CZ" sz="2000" dirty="0"/>
              <a:t> fakt o </a:t>
            </a:r>
            <a:r>
              <a:rPr lang="cs-CZ" sz="2000" dirty="0" err="1"/>
              <a:t>nejakom</a:t>
            </a:r>
            <a:r>
              <a:rPr lang="cs-CZ" sz="2000" dirty="0"/>
              <a:t> objekte reality.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9E05114-32AD-4A22-ABCB-6DCF0DCA93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Informace</a:t>
            </a:r>
            <a:r>
              <a:rPr lang="cs-CZ" dirty="0"/>
              <a:t> představuje poznatek, který uspokojuje informační potřeby svého příjemce. </a:t>
            </a:r>
            <a:r>
              <a:rPr lang="cs-CZ" dirty="0">
                <a:highlight>
                  <a:srgbClr val="FFFF00"/>
                </a:highlight>
              </a:rPr>
              <a:t>Informace</a:t>
            </a:r>
            <a:r>
              <a:rPr lang="cs-CZ" dirty="0"/>
              <a:t> vznikne (s využitím znalostí) přiřazením významu datům a má </a:t>
            </a:r>
            <a:r>
              <a:rPr lang="cs-CZ" dirty="0">
                <a:highlight>
                  <a:srgbClr val="FFFF00"/>
                </a:highlight>
              </a:rPr>
              <a:t>tudíž</a:t>
            </a:r>
            <a:r>
              <a:rPr lang="cs-CZ" dirty="0"/>
              <a:t> větší hodnotu než </a:t>
            </a:r>
            <a:r>
              <a:rPr lang="cs-CZ" dirty="0">
                <a:highlight>
                  <a:srgbClr val="FFFF00"/>
                </a:highlight>
              </a:rPr>
              <a:t>data. Data </a:t>
            </a:r>
            <a:r>
              <a:rPr lang="cs-CZ" dirty="0"/>
              <a:t>lze na rozdíl od informace chápat jako kolekci údajů, které reprezentují realitu (Gála et al., 2009:61). </a:t>
            </a:r>
          </a:p>
        </p:txBody>
      </p:sp>
    </p:spTree>
    <p:extLst>
      <p:ext uri="{BB962C8B-B14F-4D97-AF65-F5344CB8AC3E}">
        <p14:creationId xmlns:p14="http://schemas.microsoft.com/office/powerpoint/2010/main" val="237949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E53C8-5F93-436D-A5E4-9F71027B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odstavců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2AE42-F5AD-49C9-B439-F38B659F2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88433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1900" dirty="0"/>
              <a:t>Gála et al. (2009: s. 160) definuje ERP ako typ aplikačného software, ktorý umožňuje riadenie a koordináciu všetkých disponibilných podnikových zdrojov a aktivít. Medzi hlavné vlastnosti ERP patrí schopnosť automatizovať a integrovať kľúčové podnikové procesy, funkcie a dáta v rámci celej firmy.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sk-SK" sz="1900" dirty="0"/>
              <a:t>V závislosti na veľkosti firmy sú vo veľkých podnikoch využívané ERP systémy na riadenie všetkých podnikových procesov, zatiaľ čo malé a stredné podniky využívajú len niektoré moduly systému, a to hlavne </a:t>
            </a:r>
            <a:r>
              <a:rPr lang="sk-SK" sz="1900" dirty="0" err="1"/>
              <a:t>účetné</a:t>
            </a:r>
            <a:r>
              <a:rPr lang="sk-SK" sz="1900" dirty="0"/>
              <a:t> a ekonomické (</a:t>
            </a:r>
            <a:r>
              <a:rPr lang="sk-SK" sz="1900" dirty="0" err="1"/>
              <a:t>Šilerová</a:t>
            </a:r>
            <a:r>
              <a:rPr lang="sk-SK" sz="1900" dirty="0"/>
              <a:t> et al., 2017: s. 66).</a:t>
            </a:r>
            <a:endParaRPr lang="cs-CZ" sz="1900" dirty="0"/>
          </a:p>
          <a:p>
            <a:pPr marL="0" indent="0">
              <a:buNone/>
            </a:pPr>
            <a:endParaRPr lang="sk-SK" sz="1900" dirty="0"/>
          </a:p>
          <a:p>
            <a:pPr marL="0" indent="0">
              <a:buNone/>
            </a:pPr>
            <a:r>
              <a:rPr lang="sk-SK" sz="1900" dirty="0" err="1"/>
              <a:t>Basl</a:t>
            </a:r>
            <a:r>
              <a:rPr lang="sk-SK" sz="1900" dirty="0"/>
              <a:t> (2002: s. 60) popisuje tri funkčné oblasti ERP. Dve hlavné tvorí logistika (výroba, nákup, skladovanie, predaj) a financie a treťou je podpora riadenia ľudských zdrojov. </a:t>
            </a:r>
            <a:endParaRPr lang="cs-CZ" sz="1900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F82B4F-19E2-4648-BA03-5D21F822A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2532" y="1825625"/>
            <a:ext cx="463126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000" dirty="0"/>
              <a:t>ERP </a:t>
            </a:r>
            <a:r>
              <a:rPr lang="cs-CZ" sz="2000" dirty="0">
                <a:highlight>
                  <a:srgbClr val="00FF00"/>
                </a:highlight>
              </a:rPr>
              <a:t>(systém?)</a:t>
            </a:r>
            <a:r>
              <a:rPr lang="cs-CZ" sz="2000" dirty="0"/>
              <a:t> je typem aplikačního SW, který umožňuje řízení a koordinaci všech disponibilních podnikových zdrojů a činností (Gála et al., 2009, s. 160). ERP </a:t>
            </a:r>
            <a:r>
              <a:rPr lang="cs-CZ" sz="2000" dirty="0">
                <a:highlight>
                  <a:srgbClr val="00FF00"/>
                </a:highlight>
              </a:rPr>
              <a:t>(systém?) </a:t>
            </a:r>
            <a:r>
              <a:rPr lang="cs-CZ" sz="2000" dirty="0"/>
              <a:t>zajišťuje především automatizaci a integraci klíčových podnikových procesů, funkcí a dat </a:t>
            </a:r>
            <a:r>
              <a:rPr lang="cs-CZ" sz="2000" dirty="0">
                <a:highlight>
                  <a:srgbClr val="FFFF00"/>
                </a:highlight>
              </a:rPr>
              <a:t>(zdroj??)</a:t>
            </a:r>
            <a:r>
              <a:rPr lang="cs-CZ" sz="2000" dirty="0"/>
              <a:t>. Využití ERP </a:t>
            </a:r>
            <a:r>
              <a:rPr lang="cs-CZ" sz="2000" dirty="0">
                <a:highlight>
                  <a:srgbClr val="00FF00"/>
                </a:highlight>
              </a:rPr>
              <a:t>systémů</a:t>
            </a:r>
            <a:r>
              <a:rPr lang="cs-CZ" sz="2000" dirty="0"/>
              <a:t> se může lišit podle velikosti podniku, zejména v rozsahu, kterým pokrývají různé podnikové procesy (Šilerová et al., 2017, s. 66). Někteří autoři (např. Basl, 2002, s. 60) charakterizují ERP podle tří hlavních funkčních oblastí: logistika, finance, řízení lidských zdrojů. </a:t>
            </a:r>
            <a:r>
              <a:rPr lang="cs-CZ" sz="2000" dirty="0">
                <a:highlight>
                  <a:srgbClr val="00FFFF"/>
                </a:highlight>
              </a:rPr>
              <a:t>(a co z toho plyne?)</a:t>
            </a:r>
          </a:p>
        </p:txBody>
      </p:sp>
    </p:spTree>
    <p:extLst>
      <p:ext uri="{BB962C8B-B14F-4D97-AF65-F5344CB8AC3E}">
        <p14:creationId xmlns:p14="http://schemas.microsoft.com/office/powerpoint/2010/main" val="249119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54E5E9-6AAC-4F5D-ABB3-DC8F508B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Jména autorů v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88676C-C91F-47C5-A5B1-F11F54274F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Podle Gály, Poura a Šedivé (2015, p. 48) jsou data záznamem poznání která jsou schopna být přenesena, uchována či interpretována. Šilerová s </a:t>
            </a:r>
            <a:r>
              <a:rPr lang="cs-CZ" dirty="0" err="1"/>
              <a:t>Hennenyovou</a:t>
            </a:r>
            <a:r>
              <a:rPr lang="cs-CZ" dirty="0"/>
              <a:t> (2017, p.14) definují data podobně jako obraz vlastnosti objektů který je formalizován pro přenos, interpretaci nebo zpracování lidmi nebo automaty. Čech a Bureš (2009, p.45 ) považují za základní úlohu dat reprezentovat reálné objekty a jejich atributy. Daty se rozumí znaky, symboly, obrázky i zvuk.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8D6FEF-1760-4F81-8855-E14C61559E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Data jsou záznamem poznání a jsme schopni je přenášet, uchovávat či interpretovat (Gála, Pour a Šedivá, 2015; s. 48). Data lze také chápat jako obraz vlastnosti objektů, který je formalizován pro přenos, interpretaci nebo zpracování lidmi či automaty (Šilerová, </a:t>
            </a:r>
            <a:r>
              <a:rPr lang="cs-CZ" dirty="0" err="1"/>
              <a:t>Hennehyová</a:t>
            </a:r>
            <a:r>
              <a:rPr lang="cs-CZ" dirty="0"/>
              <a:t>, 2017; s. 14). Daty se rozumí znaky, symboly, obrázky, zvuk a jejich základní úlohou je reprezentovat reálné objekty a jejich atributy (Čech a Bureš, 2009, s. 45).</a:t>
            </a:r>
          </a:p>
        </p:txBody>
      </p:sp>
    </p:spTree>
    <p:extLst>
      <p:ext uri="{BB962C8B-B14F-4D97-AF65-F5344CB8AC3E}">
        <p14:creationId xmlns:p14="http://schemas.microsoft.com/office/powerpoint/2010/main" val="301218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6E4B06C-F280-4CF5-A772-9AE554CA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Jenom jeden zdroj a citování celých odstavců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A0DA66-6C2D-4BF0-889D-4A243946E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dirty="0"/>
              <a:t>Podnikové informačné systémy (PIS) sú charakteristické troma prvkami: ICT, ľudia a dáta. Ich hlavnou funkciou je „</a:t>
            </a:r>
            <a:r>
              <a:rPr lang="sk-SK" i="1" dirty="0"/>
              <a:t>podpora podnikových procesov informačnými a komunikačnými technológiami“</a:t>
            </a:r>
            <a:r>
              <a:rPr lang="en-US" dirty="0"/>
              <a:t>(</a:t>
            </a:r>
            <a:r>
              <a:rPr lang="sk-SK" dirty="0"/>
              <a:t>GÁLA Libor, 2009</a:t>
            </a:r>
            <a:r>
              <a:rPr lang="en-US" dirty="0"/>
              <a:t>, 28)</a:t>
            </a:r>
            <a:r>
              <a:rPr lang="sk-SK" dirty="0"/>
              <a:t>.</a:t>
            </a:r>
            <a:r>
              <a:rPr lang="sk-SK" i="1" dirty="0"/>
              <a:t> </a:t>
            </a:r>
          </a:p>
          <a:p>
            <a:pPr marL="0" indent="0">
              <a:buNone/>
            </a:pPr>
            <a:r>
              <a:rPr lang="sk-SK" dirty="0"/>
              <a:t>Ľudia sa v rámci podnikových informačných systémov dajú rozdeliť na dve základné skupiny : používatelia a informatici. Ako používatelia sa rozumejú „</a:t>
            </a:r>
            <a:r>
              <a:rPr lang="sk-SK" i="1" dirty="0"/>
              <a:t>osoby alebo funkčné jednotky, ktoré sa podieľajú na spracovávaní správ ako potenciálny zdroj alebo cieľ“ </a:t>
            </a:r>
            <a:r>
              <a:rPr lang="sk-SK" dirty="0"/>
              <a:t>(ISO/IEC 2382:2015, vlastný preklad), teda osoby pracujúce s informáciami pomocou prostriedkov dostupných informačných systémov. Ako informatici sa rozumejú osoby so znalosťou a pracovným zaradením v odbore informačných technológií. Sú to osoby, podieľajúce sa na vývoji, správe a podpore ICT. Delia sa na interných a externých informatikov, kde externý informatici predstavujú dodávateľov softwarových produktov alebo poskytovateľov rôznych druhov služieb. Medzi základné role informatikov sa radia: Biznis analytik – architekt, Manažér rozvoja a prevádzky IS/ICT, Obchodník s ICT produktami a službami, Vývojár alebo IS architekt, Správca aplikácií a IT infraštruktúry. </a:t>
            </a:r>
            <a:r>
              <a:rPr lang="en-US" dirty="0"/>
              <a:t>(</a:t>
            </a:r>
            <a:r>
              <a:rPr lang="sk-SK" dirty="0"/>
              <a:t>GÁLA Libor, 2009</a:t>
            </a:r>
            <a:r>
              <a:rPr lang="en-US" dirty="0"/>
              <a:t>)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Ako bolo už spomenuté, ICT sa delí na hardware a software. Software alebo programové vybavenie sa v podnikových informačných systémoch delí do troch kategórií. Prvou je základné programové vybavenie (ZSW – základný software), toto predstavuje software, ktorý umožňuje používanie aplikačné programové vybavenie, zaisťuje komunikáciu medzi technickými prostriedkami a programovým vybavením, väčšinou k nemu majú prístup iba informatici. Druhá kategória, aplikačné programové vybavenie (aplikačný</a:t>
            </a:r>
            <a:r>
              <a:rPr lang="en-US" dirty="0"/>
              <a:t> software)</a:t>
            </a:r>
            <a:r>
              <a:rPr lang="sk-SK" dirty="0"/>
              <a:t> už predstavuje software na úrovni užívateľa, je to software spracovávajúci informácie a podporujúci podnikové procesy. Existujú tu štyri podskupiny: ASW transakčného charakteru, ASW pre podporu rozhodovania, ASW pre podporu rozvoja a inovácií produktov a služieb podniku, infraštruktúrny ASW. Ako tretia kategória je programové vybavenie pre podporu vývoja ASW, jeho implementácie a prevádzky IS/ICT. </a:t>
            </a:r>
            <a:r>
              <a:rPr lang="en-US" dirty="0"/>
              <a:t>(GÁLA Libor, 2009)</a:t>
            </a:r>
            <a:r>
              <a:rPr lang="sk-SK" dirty="0"/>
              <a:t> 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/>
              <a:t>TOTO JE V BP NEPRŮCHOZÍ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01804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927</Words>
  <Application>Microsoft Office PowerPoint</Application>
  <PresentationFormat>Širokoúhlá obrazovka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Plynulost textu (linking)</vt:lpstr>
      <vt:lpstr>Struktura odstavců</vt:lpstr>
      <vt:lpstr>Jména autorů v textu</vt:lpstr>
      <vt:lpstr>Jenom jeden zdroj a citování celých odstavců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Krčál</dc:creator>
  <cp:lastModifiedBy>Michal Krčál</cp:lastModifiedBy>
  <cp:revision>9</cp:revision>
  <dcterms:created xsi:type="dcterms:W3CDTF">2020-04-07T11:35:28Z</dcterms:created>
  <dcterms:modified xsi:type="dcterms:W3CDTF">2020-04-08T10:38:02Z</dcterms:modified>
</cp:coreProperties>
</file>